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6"/>
  </p:notesMasterIdLst>
  <p:handoutMasterIdLst>
    <p:handoutMasterId r:id="rId17"/>
  </p:handoutMasterIdLst>
  <p:sldIdLst>
    <p:sldId id="263" r:id="rId5"/>
    <p:sldId id="282" r:id="rId6"/>
    <p:sldId id="284" r:id="rId7"/>
    <p:sldId id="260" r:id="rId8"/>
    <p:sldId id="289" r:id="rId9"/>
    <p:sldId id="275" r:id="rId10"/>
    <p:sldId id="280" r:id="rId11"/>
    <p:sldId id="287" r:id="rId12"/>
    <p:sldId id="283" r:id="rId13"/>
    <p:sldId id="264" r:id="rId14"/>
    <p:sldId id="286"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guide id="3" pos="11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E39"/>
    <a:srgbClr val="394B53"/>
    <a:srgbClr val="4B9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65590" autoAdjust="0"/>
  </p:normalViewPr>
  <p:slideViewPr>
    <p:cSldViewPr snapToGrid="0" snapToObjects="1" showGuides="1">
      <p:cViewPr varScale="1">
        <p:scale>
          <a:sx n="57" d="100"/>
          <a:sy n="57" d="100"/>
        </p:scale>
        <p:origin x="1435" y="43"/>
      </p:cViewPr>
      <p:guideLst>
        <p:guide orient="horz" pos="2208"/>
        <p:guide pos="3840"/>
        <p:guide pos="111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61450628034648"/>
          <c:y val="7.2129881062720488E-2"/>
          <c:w val="0.36806278439233764"/>
          <c:h val="0.68595214327257215"/>
        </c:manualLayout>
      </c:layout>
      <c:barChart>
        <c:barDir val="bar"/>
        <c:grouping val="clustered"/>
        <c:varyColors val="0"/>
        <c:ser>
          <c:idx val="0"/>
          <c:order val="0"/>
          <c:spPr>
            <a:solidFill>
              <a:schemeClr val="accent2"/>
            </a:solidFill>
            <a:ln>
              <a:noFill/>
            </a:ln>
            <a:effectLst/>
          </c:spPr>
          <c:invertIfNegative val="0"/>
          <c:dPt>
            <c:idx val="1"/>
            <c:invertIfNegative val="0"/>
            <c:bubble3D val="0"/>
            <c:explosion val="1"/>
            <c:spPr>
              <a:solidFill>
                <a:schemeClr val="accent2"/>
              </a:solidFill>
              <a:ln>
                <a:noFill/>
              </a:ln>
              <a:effectLst/>
            </c:spPr>
            <c:extLst>
              <c:ext xmlns:c16="http://schemas.microsoft.com/office/drawing/2014/chart" uri="{C3380CC4-5D6E-409C-BE32-E72D297353CC}">
                <c16:uniqueId val="{00000001-CAE3-4CF3-9EEF-05CA3934F48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CAE3-4CF3-9EEF-05CA3934F48F}"/>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CAE3-4CF3-9EEF-05CA3934F48F}"/>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CAE3-4CF3-9EEF-05CA3934F48F}"/>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9-CAE3-4CF3-9EEF-05CA3934F48F}"/>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B-CAE3-4CF3-9EEF-05CA3934F48F}"/>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D-CAE3-4CF3-9EEF-05CA3934F48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1'!$A$4:$A$11</c:f>
              <c:strCache>
                <c:ptCount val="8"/>
                <c:pt idx="0">
                  <c:v>Physical Activity is the main focus of my job</c:v>
                </c:pt>
                <c:pt idx="1">
                  <c:v>Nutrition is the main focus of my job</c:v>
                </c:pt>
                <c:pt idx="2">
                  <c:v>Both physical activity and nutrition are the main focus of my job</c:v>
                </c:pt>
                <c:pt idx="3">
                  <c:v>My job covers activities that include physical activity and nutrition public health but they aren't the main focus</c:v>
                </c:pt>
                <c:pt idx="4">
                  <c:v>Physical activity and/or nutrition has been added to my main job</c:v>
                </c:pt>
                <c:pt idx="5">
                  <c:v>Physical activity and/or nutrition is not part of my job</c:v>
                </c:pt>
                <c:pt idx="6">
                  <c:v>Not applicable</c:v>
                </c:pt>
                <c:pt idx="7">
                  <c:v>Other (please specify)</c:v>
                </c:pt>
              </c:strCache>
            </c:strRef>
          </c:cat>
          <c:val>
            <c:numRef>
              <c:f>'Question 1'!$C$4:$C$11</c:f>
              <c:numCache>
                <c:formatCode>0.0%</c:formatCode>
                <c:ptCount val="8"/>
                <c:pt idx="0">
                  <c:v>3.3000000000000002E-2</c:v>
                </c:pt>
                <c:pt idx="1">
                  <c:v>0.24199999999999999</c:v>
                </c:pt>
                <c:pt idx="2">
                  <c:v>0.17600000000000002</c:v>
                </c:pt>
                <c:pt idx="3">
                  <c:v>0.38600000000000001</c:v>
                </c:pt>
                <c:pt idx="4">
                  <c:v>4.5999999999999999E-2</c:v>
                </c:pt>
                <c:pt idx="5">
                  <c:v>0.02</c:v>
                </c:pt>
                <c:pt idx="6">
                  <c:v>0.02</c:v>
                </c:pt>
                <c:pt idx="7">
                  <c:v>7.8E-2</c:v>
                </c:pt>
              </c:numCache>
            </c:numRef>
          </c:val>
          <c:extLst>
            <c:ext xmlns:c16="http://schemas.microsoft.com/office/drawing/2014/chart" uri="{C3380CC4-5D6E-409C-BE32-E72D297353CC}">
              <c16:uniqueId val="{0000000E-CAE3-4CF3-9EEF-05CA3934F48F}"/>
            </c:ext>
          </c:extLst>
        </c:ser>
        <c:dLbls>
          <c:dLblPos val="outEnd"/>
          <c:showLegendKey val="0"/>
          <c:showVal val="1"/>
          <c:showCatName val="0"/>
          <c:showSerName val="0"/>
          <c:showPercent val="0"/>
          <c:showBubbleSize val="0"/>
        </c:dLbls>
        <c:gapWidth val="182"/>
        <c:axId val="744369536"/>
        <c:axId val="744367568"/>
      </c:barChart>
      <c:valAx>
        <c:axId val="74436756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744369536"/>
        <c:crosses val="autoZero"/>
        <c:crossBetween val="between"/>
      </c:valAx>
      <c:catAx>
        <c:axId val="7443695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44367568"/>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0963BBB-D506-A348-92B3-9686AF82B582}" type="datetimeFigureOut">
              <a:rPr lang="en-US" smtClean="0"/>
              <a:t>5/24/2017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A22D6A3-AB8D-7146-BE18-16B537FCBBBD}" type="slidenum">
              <a:rPr lang="en-US" smtClean="0"/>
              <a:t>‹#›</a:t>
            </a:fld>
            <a:endParaRPr lang="en-US"/>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CCD0CC3-82D6-E349-B303-F38DF98D5658}" type="datetimeFigureOut">
              <a:rPr lang="en-US" smtClean="0"/>
              <a:t>5/24/2017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654D0C8-C7C5-5B4F-8371-A7807E652386}" type="slidenum">
              <a:rPr lang="en-US" smtClean="0"/>
              <a:t>‹#›</a:t>
            </a:fld>
            <a:endParaRPr lang="en-US"/>
          </a:p>
        </p:txBody>
      </p:sp>
    </p:spTree>
    <p:extLst>
      <p:ext uri="{BB962C8B-B14F-4D97-AF65-F5344CB8AC3E}">
        <p14:creationId xmlns:p14="http://schemas.microsoft.com/office/powerpoint/2010/main" val="84672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fld id="{7654D0C8-C7C5-5B4F-8371-A7807E652386}" type="slidenum">
              <a:rPr lang="en-US" smtClean="0"/>
              <a:t>1</a:t>
            </a:fld>
            <a:endParaRPr lang="en-US"/>
          </a:p>
        </p:txBody>
      </p:sp>
    </p:spTree>
    <p:extLst>
      <p:ext uri="{BB962C8B-B14F-4D97-AF65-F5344CB8AC3E}">
        <p14:creationId xmlns:p14="http://schemas.microsoft.com/office/powerpoint/2010/main" val="34811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ANA Conference is held every second year with regional forums in-between. Our office has started thinking about what forums could look like. As these events are held in your regions we rely on you to tell us what you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If your region  would like to host a forum please let me know. I</a:t>
            </a:r>
            <a:r>
              <a:rPr lang="en-NZ" baseline="0" dirty="0"/>
              <a:t> have </a:t>
            </a:r>
            <a:r>
              <a:rPr lang="en-NZ" dirty="0"/>
              <a:t>expression of interest forms with</a:t>
            </a:r>
            <a:r>
              <a:rPr lang="en-NZ" baseline="0" dirty="0"/>
              <a:t> me today and these will also be available on the ANA website shortly. </a:t>
            </a:r>
          </a:p>
        </p:txBody>
      </p:sp>
      <p:sp>
        <p:nvSpPr>
          <p:cNvPr id="4" name="Slide Number Placeholder 3"/>
          <p:cNvSpPr>
            <a:spLocks noGrp="1"/>
          </p:cNvSpPr>
          <p:nvPr>
            <p:ph type="sldNum" sz="quarter" idx="10"/>
          </p:nvPr>
        </p:nvSpPr>
        <p:spPr/>
        <p:txBody>
          <a:bodyPr/>
          <a:lstStyle/>
          <a:p>
            <a:fld id="{7654D0C8-C7C5-5B4F-8371-A7807E652386}" type="slidenum">
              <a:rPr lang="en-US" smtClean="0"/>
              <a:t>10</a:t>
            </a:fld>
            <a:endParaRPr lang="en-US"/>
          </a:p>
        </p:txBody>
      </p:sp>
    </p:spTree>
    <p:extLst>
      <p:ext uri="{BB962C8B-B14F-4D97-AF65-F5344CB8AC3E}">
        <p14:creationId xmlns:p14="http://schemas.microsoft.com/office/powerpoint/2010/main" val="351210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Over</a:t>
            </a:r>
            <a:r>
              <a:rPr lang="en-NZ" baseline="0" dirty="0"/>
              <a:t> breakfast this morning </a:t>
            </a:r>
            <a:r>
              <a:rPr lang="en-NZ" dirty="0"/>
              <a:t>I enjoyed hearing Carolyn Lister from Plant and food research discussing science to support nutrition and health messages .</a:t>
            </a:r>
          </a:p>
          <a:p>
            <a:endParaRPr lang="en-NZ" dirty="0"/>
          </a:p>
          <a:p>
            <a:r>
              <a:rPr lang="en-NZ" dirty="0"/>
              <a:t>I am looking forward to todays</a:t>
            </a:r>
            <a:r>
              <a:rPr lang="en-NZ" baseline="0" dirty="0"/>
              <a:t> key notes speaker professor Fiona Bull from the world health organisation</a:t>
            </a:r>
          </a:p>
          <a:p>
            <a:endParaRPr lang="en-NZ" baseline="0" dirty="0"/>
          </a:p>
          <a:p>
            <a:r>
              <a:rPr lang="en-NZ" baseline="0" dirty="0"/>
              <a:t>As its election year I wait in anticipation to hear what our politicians have to say about public health.</a:t>
            </a:r>
          </a:p>
          <a:p>
            <a:endParaRPr lang="en-NZ" baseline="0" dirty="0"/>
          </a:p>
          <a:p>
            <a:r>
              <a:rPr lang="en-NZ" baseline="0" dirty="0"/>
              <a:t>Niki Bezzant is our closing conference speaker and she will show us how we can make a difference while working together and inspiring change.</a:t>
            </a:r>
          </a:p>
          <a:p>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aseline="0" dirty="0"/>
              <a:t>ANA has been in existence for 24 years and in order to stay relevant and deliver activities and resources to better equip and connect the sector we always value hearing from you &amp; look forward to connecting with you in the near future.</a:t>
            </a:r>
            <a:endParaRPr lang="en-NZ" dirty="0"/>
          </a:p>
        </p:txBody>
      </p:sp>
      <p:sp>
        <p:nvSpPr>
          <p:cNvPr id="4" name="Slide Number Placeholder 3"/>
          <p:cNvSpPr>
            <a:spLocks noGrp="1"/>
          </p:cNvSpPr>
          <p:nvPr>
            <p:ph type="sldNum" sz="quarter" idx="10"/>
          </p:nvPr>
        </p:nvSpPr>
        <p:spPr/>
        <p:txBody>
          <a:bodyPr/>
          <a:lstStyle/>
          <a:p>
            <a:fld id="{7654D0C8-C7C5-5B4F-8371-A7807E652386}" type="slidenum">
              <a:rPr lang="en-US" smtClean="0"/>
              <a:t>11</a:t>
            </a:fld>
            <a:endParaRPr lang="en-US"/>
          </a:p>
        </p:txBody>
      </p:sp>
    </p:spTree>
    <p:extLst>
      <p:ext uri="{BB962C8B-B14F-4D97-AF65-F5344CB8AC3E}">
        <p14:creationId xmlns:p14="http://schemas.microsoft.com/office/powerpoint/2010/main" val="282356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ANA is pleased to welcome you to day 2 of our 7</a:t>
            </a:r>
            <a:r>
              <a:rPr lang="en-NZ" sz="1200" kern="1200" baseline="30000" dirty="0">
                <a:solidFill>
                  <a:schemeClr val="tx1"/>
                </a:solidFill>
                <a:effectLst/>
                <a:latin typeface="+mn-lt"/>
                <a:ea typeface="+mn-ea"/>
                <a:cs typeface="+mn-cs"/>
              </a:rPr>
              <a:t>th</a:t>
            </a:r>
            <a:r>
              <a:rPr lang="en-NZ" sz="1200" kern="1200" dirty="0">
                <a:solidFill>
                  <a:schemeClr val="tx1"/>
                </a:solidFill>
                <a:effectLst/>
                <a:latin typeface="+mn-lt"/>
                <a:ea typeface="+mn-ea"/>
                <a:cs typeface="+mn-cs"/>
              </a:rPr>
              <a:t> Activity &amp; nutrition Aotearoa conference. “Working together Inspiring</a:t>
            </a:r>
            <a:r>
              <a:rPr lang="en-NZ" sz="1200" kern="1200" baseline="0" dirty="0">
                <a:solidFill>
                  <a:schemeClr val="tx1"/>
                </a:solidFill>
                <a:effectLst/>
                <a:latin typeface="+mn-lt"/>
                <a:ea typeface="+mn-ea"/>
                <a:cs typeface="+mn-cs"/>
              </a:rPr>
              <a:t> Change”</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When we </a:t>
            </a:r>
            <a:r>
              <a:rPr lang="en-NZ" sz="1200" b="1" kern="1200" dirty="0">
                <a:solidFill>
                  <a:schemeClr val="tx1"/>
                </a:solidFill>
                <a:effectLst/>
                <a:latin typeface="+mn-lt"/>
                <a:ea typeface="+mn-ea"/>
                <a:cs typeface="+mn-cs"/>
              </a:rPr>
              <a:t>WORK TOGETHER</a:t>
            </a:r>
            <a:r>
              <a:rPr lang="en-NZ" sz="1200" kern="1200" dirty="0">
                <a:solidFill>
                  <a:schemeClr val="tx1"/>
                </a:solidFill>
                <a:effectLst/>
                <a:latin typeface="+mn-lt"/>
                <a:ea typeface="+mn-ea"/>
                <a:cs typeface="+mn-cs"/>
              </a:rPr>
              <a:t> we have the power to </a:t>
            </a:r>
            <a:r>
              <a:rPr lang="en-NZ" sz="1200" b="1" kern="1200" dirty="0">
                <a:solidFill>
                  <a:schemeClr val="tx1"/>
                </a:solidFill>
                <a:effectLst/>
                <a:latin typeface="+mn-lt"/>
                <a:ea typeface="+mn-ea"/>
                <a:cs typeface="+mn-cs"/>
              </a:rPr>
              <a:t>INSPIRE CHANGE</a:t>
            </a:r>
            <a:r>
              <a:rPr lang="en-NZ" sz="1200" kern="1200" dirty="0">
                <a:solidFill>
                  <a:schemeClr val="tx1"/>
                </a:solidFill>
                <a:effectLst/>
                <a:latin typeface="+mn-lt"/>
                <a:ea typeface="+mn-ea"/>
                <a:cs typeface="+mn-cs"/>
              </a:rPr>
              <a:t>; a change that can transform where we live, work, learn and grow into environments that support healthy eating and physical activity.</a:t>
            </a:r>
          </a:p>
          <a:p>
            <a:r>
              <a:rPr lang="en-NZ" sz="1200" kern="1200" dirty="0">
                <a:solidFill>
                  <a:schemeClr val="tx1"/>
                </a:solidFill>
                <a:effectLst/>
                <a:latin typeface="+mn-lt"/>
                <a:ea typeface="+mn-ea"/>
                <a:cs typeface="+mn-cs"/>
              </a:rPr>
              <a:t>We believe health promoters, researchers, educators, health professionals, policy makers and the food industry all have the power to </a:t>
            </a:r>
            <a:r>
              <a:rPr lang="en-NZ" sz="1200" b="1" kern="1200" dirty="0">
                <a:solidFill>
                  <a:schemeClr val="tx1"/>
                </a:solidFill>
                <a:effectLst/>
                <a:latin typeface="+mn-lt"/>
                <a:ea typeface="+mn-ea"/>
                <a:cs typeface="+mn-cs"/>
              </a:rPr>
              <a:t>INSPIRE CHANGE.</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Together we can make a difference</a:t>
            </a:r>
          </a:p>
          <a:p>
            <a:endParaRPr lang="en-NZ" sz="1200" b="1"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654D0C8-C7C5-5B4F-8371-A7807E652386}" type="slidenum">
              <a:rPr lang="en-US" smtClean="0"/>
              <a:t>2</a:t>
            </a:fld>
            <a:endParaRPr lang="en-US"/>
          </a:p>
        </p:txBody>
      </p:sp>
    </p:spTree>
    <p:extLst>
      <p:ext uri="{BB962C8B-B14F-4D97-AF65-F5344CB8AC3E}">
        <p14:creationId xmlns:p14="http://schemas.microsoft.com/office/powerpoint/2010/main" val="211810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a:t>
            </a:r>
            <a:r>
              <a:rPr lang="en-NZ" baseline="0" dirty="0"/>
              <a:t> was inspired listening to yesterdays speakers</a:t>
            </a:r>
          </a:p>
          <a:p>
            <a:endParaRPr lang="en-NZ" baseline="0" dirty="0"/>
          </a:p>
          <a:p>
            <a:r>
              <a:rPr lang="en-NZ" baseline="0" dirty="0"/>
              <a:t>Hayden </a:t>
            </a:r>
            <a:r>
              <a:rPr lang="en-NZ" baseline="0" dirty="0" err="1"/>
              <a:t>McRobbie</a:t>
            </a:r>
            <a:r>
              <a:rPr lang="en-NZ" baseline="0" dirty="0"/>
              <a:t>- Raising Healthy Kids Target, Ministry of Health</a:t>
            </a:r>
          </a:p>
          <a:p>
            <a:endParaRPr lang="en-NZ" baseline="0" dirty="0"/>
          </a:p>
          <a:p>
            <a:r>
              <a:rPr lang="en-NZ" baseline="0" dirty="0"/>
              <a:t>Professor Boyd Swinburn, University of Auckland enlightening us on a systems approach to obesity prevention.</a:t>
            </a:r>
          </a:p>
          <a:p>
            <a:endParaRPr lang="en-NZ" baseline="0" dirty="0"/>
          </a:p>
          <a:p>
            <a:r>
              <a:rPr lang="en-NZ" baseline="0" dirty="0"/>
              <a:t>Professor Jim Mann from the University of Otago discussed what constitutes evidence for making nutrition recommendations</a:t>
            </a:r>
          </a:p>
          <a:p>
            <a:r>
              <a:rPr lang="en-NZ" baseline="0" dirty="0"/>
              <a:t> </a:t>
            </a:r>
          </a:p>
          <a:p>
            <a:r>
              <a:rPr lang="en-NZ" dirty="0"/>
              <a:t>Claire Pascoe and Sarah Ulmer have inspired more</a:t>
            </a:r>
            <a:r>
              <a:rPr lang="en-NZ" baseline="0" dirty="0"/>
              <a:t> of us to get onto bikes.</a:t>
            </a:r>
          </a:p>
          <a:p>
            <a:endParaRPr lang="en-NZ" baseline="0" dirty="0"/>
          </a:p>
          <a:p>
            <a:r>
              <a:rPr lang="en-NZ" baseline="0" dirty="0"/>
              <a:t>At ANA we believe in walking the talk and those of you that stayed for last nights social function will have had a little giggle that we served 100mls of wine per glass. </a:t>
            </a:r>
          </a:p>
          <a:p>
            <a:endParaRPr lang="en-NZ" baseline="0" dirty="0"/>
          </a:p>
          <a:p>
            <a:r>
              <a:rPr lang="en-NZ" baseline="0" dirty="0"/>
              <a:t>We were also delighted to assist with fundraising for one of our local schools, Tawa College by giving them a donation to preform at our social function last night. Being creative with school fundraising has been a hot topic for the media in recent weeks.</a:t>
            </a:r>
            <a:endParaRPr lang="en-NZ" dirty="0"/>
          </a:p>
        </p:txBody>
      </p:sp>
      <p:sp>
        <p:nvSpPr>
          <p:cNvPr id="4" name="Slide Number Placeholder 3"/>
          <p:cNvSpPr>
            <a:spLocks noGrp="1"/>
          </p:cNvSpPr>
          <p:nvPr>
            <p:ph type="sldNum" sz="quarter" idx="10"/>
          </p:nvPr>
        </p:nvSpPr>
        <p:spPr/>
        <p:txBody>
          <a:bodyPr/>
          <a:lstStyle/>
          <a:p>
            <a:fld id="{7654D0C8-C7C5-5B4F-8371-A7807E652386}" type="slidenum">
              <a:rPr lang="en-US" smtClean="0"/>
              <a:t>3</a:t>
            </a:fld>
            <a:endParaRPr lang="en-US"/>
          </a:p>
        </p:txBody>
      </p:sp>
    </p:spTree>
    <p:extLst>
      <p:ext uri="{BB962C8B-B14F-4D97-AF65-F5344CB8AC3E}">
        <p14:creationId xmlns:p14="http://schemas.microsoft.com/office/powerpoint/2010/main" val="106056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solidFill>
                  <a:srgbClr val="394B53"/>
                </a:solidFill>
                <a:latin typeface="PT Sans"/>
              </a:rPr>
              <a:t>In November 2016 Agencies for Nutrition Action was renamed as Activity and Nutrition Aotearoa to better reflect our nutrition and physical activity focus. </a:t>
            </a:r>
          </a:p>
          <a:p>
            <a:endParaRPr lang="en-NZ" sz="1200" dirty="0">
              <a:solidFill>
                <a:srgbClr val="394B53"/>
              </a:solidFill>
              <a:latin typeface="PT Sans"/>
            </a:endParaRPr>
          </a:p>
          <a:p>
            <a:r>
              <a:rPr lang="en-NZ" sz="1200" dirty="0">
                <a:solidFill>
                  <a:srgbClr val="394B53"/>
                </a:solidFill>
                <a:latin typeface="PT Sans"/>
              </a:rPr>
              <a:t>Our research shows we are a credible</a:t>
            </a:r>
            <a:r>
              <a:rPr lang="en-NZ" sz="1200" baseline="0" dirty="0">
                <a:solidFill>
                  <a:srgbClr val="394B53"/>
                </a:solidFill>
                <a:latin typeface="PT Sans"/>
              </a:rPr>
              <a:t> organisation well respected by the sector. </a:t>
            </a:r>
          </a:p>
          <a:p>
            <a:endParaRPr lang="en-NZ" sz="1200" baseline="0" dirty="0">
              <a:solidFill>
                <a:srgbClr val="394B53"/>
              </a:solidFill>
              <a:latin typeface="PT Sans"/>
            </a:endParaRPr>
          </a:p>
          <a:p>
            <a:r>
              <a:rPr lang="en-NZ" sz="1200" baseline="0" dirty="0">
                <a:solidFill>
                  <a:srgbClr val="394B53"/>
                </a:solidFill>
                <a:latin typeface="PT Sans"/>
              </a:rPr>
              <a:t>Hosting this conference is one way of achieving our purpose of connecting people &amp; organisations.</a:t>
            </a:r>
            <a:endParaRPr lang="en-US" dirty="0"/>
          </a:p>
        </p:txBody>
      </p:sp>
      <p:sp>
        <p:nvSpPr>
          <p:cNvPr id="4" name="Slide Number Placeholder 3"/>
          <p:cNvSpPr>
            <a:spLocks noGrp="1"/>
          </p:cNvSpPr>
          <p:nvPr>
            <p:ph type="sldNum" sz="quarter" idx="10"/>
          </p:nvPr>
        </p:nvSpPr>
        <p:spPr/>
        <p:txBody>
          <a:bodyPr/>
          <a:lstStyle/>
          <a:p>
            <a:fld id="{7654D0C8-C7C5-5B4F-8371-A7807E652386}" type="slidenum">
              <a:rPr lang="en-US" smtClean="0"/>
              <a:t>4</a:t>
            </a:fld>
            <a:endParaRPr lang="en-US"/>
          </a:p>
        </p:txBody>
      </p:sp>
    </p:spTree>
    <p:extLst>
      <p:ext uri="{BB962C8B-B14F-4D97-AF65-F5344CB8AC3E}">
        <p14:creationId xmlns:p14="http://schemas.microsoft.com/office/powerpoint/2010/main" val="155602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A recent survey of our database has highlighted</a:t>
            </a:r>
            <a:r>
              <a:rPr lang="en-NZ" sz="1200" baseline="0" dirty="0"/>
              <a:t> a possible changing workforce. </a:t>
            </a:r>
            <a:r>
              <a:rPr lang="en-NZ" sz="1200" dirty="0"/>
              <a:t>The question was  asked “How much is physical activity and/or nutrition public health the focus of your job?”</a:t>
            </a:r>
            <a:endParaRPr lang="en-NZ" dirty="0"/>
          </a:p>
          <a:p>
            <a:r>
              <a:rPr lang="en-NZ" sz="1200" baseline="0" dirty="0"/>
              <a:t>You will see from the bottom bar on the slide that only 3% sector have physical activity as the main focus of their job. </a:t>
            </a:r>
          </a:p>
          <a:p>
            <a:endParaRPr lang="en-NZ" sz="1200" baseline="0" dirty="0"/>
          </a:p>
          <a:p>
            <a:r>
              <a:rPr lang="en-NZ" sz="1200" baseline="0" dirty="0"/>
              <a:t>Less than a quarter of the workforce state nutrition is the main focus of their job and many of these are working in clinical positions wanting to keep up to date with what's happening in public health</a:t>
            </a:r>
          </a:p>
          <a:p>
            <a:endParaRPr lang="en-NZ" sz="1200" baseline="0" dirty="0"/>
          </a:p>
          <a:p>
            <a:r>
              <a:rPr lang="en-NZ" sz="1200" baseline="0" dirty="0"/>
              <a:t>17% of job roles cover both nutrition &amp; Physical activity.</a:t>
            </a:r>
          </a:p>
          <a:p>
            <a:endParaRPr lang="en-NZ" sz="1200" baseline="0" dirty="0"/>
          </a:p>
          <a:p>
            <a:r>
              <a:rPr lang="en-NZ" sz="1200" baseline="0" dirty="0"/>
              <a:t>The largest bar at just over 38% shows the majority of our sector have nutrition &amp; PA as part of a greater health promotion role. </a:t>
            </a:r>
          </a:p>
          <a:p>
            <a:endParaRPr lang="en-NZ" sz="1200" baseline="0" dirty="0"/>
          </a:p>
          <a:p>
            <a:r>
              <a:rPr lang="en-NZ" sz="1200" baseline="0" dirty="0"/>
              <a:t>At ANA we have noted feedback from the smoke free sector unable to attend the ANA conference today due to activities for world smoke free day.</a:t>
            </a:r>
          </a:p>
          <a:p>
            <a:endParaRPr lang="en-NZ" sz="1200" baseline="0" dirty="0"/>
          </a:p>
          <a:p>
            <a:r>
              <a:rPr lang="en-NZ" sz="1200" baseline="0" dirty="0"/>
              <a:t> Being aware of this changing workforce will help ANA to better meet the needs of the Physical activity &amp; nutrition public health workforce in the future.</a:t>
            </a:r>
            <a:endParaRPr lang="en-NZ" dirty="0"/>
          </a:p>
        </p:txBody>
      </p:sp>
      <p:sp>
        <p:nvSpPr>
          <p:cNvPr id="4" name="Slide Number Placeholder 3"/>
          <p:cNvSpPr>
            <a:spLocks noGrp="1"/>
          </p:cNvSpPr>
          <p:nvPr>
            <p:ph type="sldNum" sz="quarter" idx="10"/>
          </p:nvPr>
        </p:nvSpPr>
        <p:spPr/>
        <p:txBody>
          <a:bodyPr/>
          <a:lstStyle/>
          <a:p>
            <a:fld id="{7654D0C8-C7C5-5B4F-8371-A7807E652386}" type="slidenum">
              <a:rPr lang="en-US" smtClean="0"/>
              <a:t>5</a:t>
            </a:fld>
            <a:endParaRPr lang="en-US"/>
          </a:p>
        </p:txBody>
      </p:sp>
    </p:spTree>
    <p:extLst>
      <p:ext uri="{BB962C8B-B14F-4D97-AF65-F5344CB8AC3E}">
        <p14:creationId xmlns:p14="http://schemas.microsoft.com/office/powerpoint/2010/main" val="153468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latin typeface="Calibri" panose="020F0502020204030204" pitchFamily="34" charset="0"/>
                <a:ea typeface="Calibri" panose="020F0502020204030204" pitchFamily="34" charset="0"/>
                <a:cs typeface="Times New Roman" panose="02020603050405020304" pitchFamily="18" charset="0"/>
              </a:rPr>
              <a:t>Hopefully you will be well aware of the ANA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latin typeface="Calibri" panose="020F0502020204030204" pitchFamily="34" charset="0"/>
                <a:ea typeface="Calibri" panose="020F0502020204030204" pitchFamily="34" charset="0"/>
                <a:cs typeface="Times New Roman" panose="02020603050405020304" pitchFamily="18" charset="0"/>
              </a:rPr>
              <a:t>88 % report the website meets the needs of the nutrition &amp; PA sector.</a:t>
            </a:r>
            <a:r>
              <a:rPr lang="en-NZ" sz="1200" baseline="0" dirty="0">
                <a:latin typeface="Calibri" panose="020F0502020204030204" pitchFamily="34" charset="0"/>
                <a:ea typeface="Calibri" panose="020F0502020204030204" pitchFamily="34" charset="0"/>
                <a:cs typeface="Times New Roman" panose="02020603050405020304" pitchFamily="18" charset="0"/>
              </a:rPr>
              <a:t> The website contains a wealth of information and is kept up to date with new information added daily.</a:t>
            </a: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aseline="0" dirty="0">
                <a:latin typeface="Calibri" panose="020F0502020204030204" pitchFamily="34" charset="0"/>
                <a:ea typeface="Calibri" panose="020F0502020204030204" pitchFamily="34" charset="0"/>
                <a:cs typeface="Times New Roman" panose="02020603050405020304" pitchFamily="18" charset="0"/>
              </a:rPr>
              <a:t>We are the process of creating an online database. As part of this database you will have the opportunity to enable your details to be shared creating a NZ public health activity &amp; nutrition directory. </a:t>
            </a: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endParaRPr lang="en-US" dirty="0"/>
          </a:p>
        </p:txBody>
      </p:sp>
      <p:sp>
        <p:nvSpPr>
          <p:cNvPr id="4" name="Slide Number Placeholder 3"/>
          <p:cNvSpPr>
            <a:spLocks noGrp="1"/>
          </p:cNvSpPr>
          <p:nvPr>
            <p:ph type="sldNum" sz="quarter" idx="10"/>
          </p:nvPr>
        </p:nvSpPr>
        <p:spPr/>
        <p:txBody>
          <a:bodyPr/>
          <a:lstStyle/>
          <a:p>
            <a:fld id="{7654D0C8-C7C5-5B4F-8371-A7807E652386}" type="slidenum">
              <a:rPr lang="en-US" smtClean="0"/>
              <a:t>6</a:t>
            </a:fld>
            <a:endParaRPr lang="en-US"/>
          </a:p>
        </p:txBody>
      </p:sp>
    </p:spTree>
    <p:extLst>
      <p:ext uri="{BB962C8B-B14F-4D97-AF65-F5344CB8AC3E}">
        <p14:creationId xmlns:p14="http://schemas.microsoft.com/office/powerpoint/2010/main" val="293944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Most</a:t>
            </a:r>
            <a:r>
              <a:rPr lang="en-NZ" sz="1200" baseline="0" dirty="0"/>
              <a:t> of you will already receive our </a:t>
            </a:r>
            <a:r>
              <a:rPr lang="en-NZ" sz="1200" dirty="0"/>
              <a:t>fortnightly e Update and our latest</a:t>
            </a:r>
            <a:r>
              <a:rPr lang="en-NZ" sz="1200" baseline="0" dirty="0"/>
              <a:t> survey showed </a:t>
            </a:r>
            <a:r>
              <a:rPr lang="en-NZ" sz="1200" dirty="0"/>
              <a:t>91% read eUpdate most of the time </a:t>
            </a:r>
          </a:p>
          <a:p>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88% of the sector who completed</a:t>
            </a:r>
            <a:r>
              <a:rPr lang="en-NZ" sz="1200" baseline="0" dirty="0"/>
              <a:t> the survey said the e update &amp; newsletters p</a:t>
            </a:r>
            <a:r>
              <a:rPr lang="en-NZ" sz="1200" dirty="0"/>
              <a:t>rovide new knowledge, information on new projects that are useful to the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latin typeface="Calibri" panose="020F0502020204030204" pitchFamily="34" charset="0"/>
                <a:ea typeface="Calibri" panose="020F0502020204030204" pitchFamily="34" charset="0"/>
                <a:cs typeface="Times New Roman" panose="02020603050405020304" pitchFamily="18" charset="0"/>
              </a:rPr>
              <a:t>We</a:t>
            </a:r>
            <a:r>
              <a:rPr lang="en-NZ" sz="1200" baseline="0" dirty="0">
                <a:latin typeface="Calibri" panose="020F0502020204030204" pitchFamily="34" charset="0"/>
                <a:ea typeface="Calibri" panose="020F0502020204030204" pitchFamily="34" charset="0"/>
                <a:cs typeface="Times New Roman" panose="02020603050405020304" pitchFamily="18" charset="0"/>
              </a:rPr>
              <a:t> have listened to your feedback and are working towards creating an even better eUpdate which will arrive in your email inbox fortnightly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aseline="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654D0C8-C7C5-5B4F-8371-A7807E652386}" type="slidenum">
              <a:rPr lang="en-US" smtClean="0"/>
              <a:t>7</a:t>
            </a:fld>
            <a:endParaRPr lang="en-US"/>
          </a:p>
        </p:txBody>
      </p:sp>
    </p:spTree>
    <p:extLst>
      <p:ext uri="{BB962C8B-B14F-4D97-AF65-F5344CB8AC3E}">
        <p14:creationId xmlns:p14="http://schemas.microsoft.com/office/powerpoint/2010/main" val="128434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The</a:t>
            </a:r>
            <a:r>
              <a:rPr lang="en-NZ" sz="1200" baseline="0" dirty="0"/>
              <a:t> </a:t>
            </a:r>
            <a:r>
              <a:rPr lang="en-NZ" sz="1200" dirty="0"/>
              <a:t>big papers on the tables are another one ANA</a:t>
            </a:r>
            <a:r>
              <a:rPr lang="en-NZ" sz="1200" baseline="0" dirty="0"/>
              <a:t> can obtain your ideas. </a:t>
            </a:r>
            <a:r>
              <a:rPr lang="en-NZ" sz="1200" dirty="0"/>
              <a:t>We welcome your feedback and ask that you take time to add comments to the big pieces of paper on each table.</a:t>
            </a:r>
          </a:p>
          <a:p>
            <a:endParaRPr lang="en-NZ" sz="1200" dirty="0"/>
          </a:p>
          <a:p>
            <a:r>
              <a:rPr lang="en-NZ" sz="1200" dirty="0"/>
              <a:t>Each paper explores a different topic and will help to inform ANAs future workplan. When you get a chance wander around the room and add your thoughts. We even have a few spot prizes</a:t>
            </a:r>
            <a:r>
              <a:rPr lang="en-NZ" sz="1200" baseline="0" dirty="0"/>
              <a:t> to give away.</a:t>
            </a:r>
            <a:endParaRPr lang="en-NZ" sz="1200" dirty="0"/>
          </a:p>
          <a:p>
            <a:endParaRPr lang="en-NZ" dirty="0"/>
          </a:p>
        </p:txBody>
      </p:sp>
      <p:sp>
        <p:nvSpPr>
          <p:cNvPr id="4" name="Slide Number Placeholder 3"/>
          <p:cNvSpPr>
            <a:spLocks noGrp="1"/>
          </p:cNvSpPr>
          <p:nvPr>
            <p:ph type="sldNum" sz="quarter" idx="10"/>
          </p:nvPr>
        </p:nvSpPr>
        <p:spPr/>
        <p:txBody>
          <a:bodyPr/>
          <a:lstStyle/>
          <a:p>
            <a:fld id="{7654D0C8-C7C5-5B4F-8371-A7807E652386}" type="slidenum">
              <a:rPr lang="en-US" smtClean="0"/>
              <a:t>8</a:t>
            </a:fld>
            <a:endParaRPr lang="en-US"/>
          </a:p>
        </p:txBody>
      </p:sp>
    </p:spTree>
    <p:extLst>
      <p:ext uri="{BB962C8B-B14F-4D97-AF65-F5344CB8AC3E}">
        <p14:creationId xmlns:p14="http://schemas.microsoft.com/office/powerpoint/2010/main" val="120522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ANA is well known for our knowledge translation-</a:t>
            </a:r>
            <a:r>
              <a:rPr lang="en-NZ" baseline="0" dirty="0"/>
              <a:t> that is where we take the research and translate it into plain English. You will find a wealth of information under knowledge translation on our website.</a:t>
            </a:r>
          </a:p>
          <a:p>
            <a:endParaRPr lang="en-NZ" dirty="0"/>
          </a:p>
          <a:p>
            <a:r>
              <a:rPr lang="en-NZ" dirty="0"/>
              <a:t>We are currently working on an</a:t>
            </a:r>
            <a:r>
              <a:rPr lang="en-NZ" baseline="0" dirty="0"/>
              <a:t> active transport knowledge translation project </a:t>
            </a:r>
            <a:r>
              <a:rPr lang="en-NZ" dirty="0"/>
              <a:t>with NZ transport</a:t>
            </a:r>
            <a:r>
              <a:rPr lang="en-NZ" baseline="0" dirty="0"/>
              <a:t> Agency.</a:t>
            </a:r>
          </a:p>
          <a:p>
            <a:endParaRPr lang="en-NZ" baseline="0" dirty="0"/>
          </a:p>
          <a:p>
            <a:endParaRPr lang="en-NZ" baseline="0" dirty="0"/>
          </a:p>
          <a:p>
            <a:endParaRPr lang="en-NZ" dirty="0"/>
          </a:p>
        </p:txBody>
      </p:sp>
      <p:sp>
        <p:nvSpPr>
          <p:cNvPr id="4" name="Slide Number Placeholder 3"/>
          <p:cNvSpPr>
            <a:spLocks noGrp="1"/>
          </p:cNvSpPr>
          <p:nvPr>
            <p:ph type="sldNum" sz="quarter" idx="10"/>
          </p:nvPr>
        </p:nvSpPr>
        <p:spPr/>
        <p:txBody>
          <a:bodyPr/>
          <a:lstStyle/>
          <a:p>
            <a:fld id="{7654D0C8-C7C5-5B4F-8371-A7807E652386}" type="slidenum">
              <a:rPr lang="en-US" smtClean="0"/>
              <a:t>9</a:t>
            </a:fld>
            <a:endParaRPr lang="en-US"/>
          </a:p>
        </p:txBody>
      </p:sp>
    </p:spTree>
    <p:extLst>
      <p:ext uri="{BB962C8B-B14F-4D97-AF65-F5344CB8AC3E}">
        <p14:creationId xmlns:p14="http://schemas.microsoft.com/office/powerpoint/2010/main" val="363332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1E5317-1586-294F-8E1F-F86710B47CC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338888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E5317-1586-294F-8E1F-F86710B47CC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51713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E5317-1586-294F-8E1F-F86710B47CC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209496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E5317-1586-294F-8E1F-F86710B47CC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220192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E5317-1586-294F-8E1F-F86710B47CCA}"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148646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1E5317-1586-294F-8E1F-F86710B47CCA}"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304334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1E5317-1586-294F-8E1F-F86710B47CCA}"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337522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1E5317-1586-294F-8E1F-F86710B47CCA}"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41039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E5317-1586-294F-8E1F-F86710B47CCA}"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19710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1E5317-1586-294F-8E1F-F86710B47CCA}"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110545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1E5317-1586-294F-8E1F-F86710B47CCA}"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233F9-0B82-F54E-B954-0DD86229F21E}" type="slidenum">
              <a:rPr lang="en-US" smtClean="0"/>
              <a:t>‹#›</a:t>
            </a:fld>
            <a:endParaRPr lang="en-US"/>
          </a:p>
        </p:txBody>
      </p:sp>
    </p:spTree>
    <p:extLst>
      <p:ext uri="{BB962C8B-B14F-4D97-AF65-F5344CB8AC3E}">
        <p14:creationId xmlns:p14="http://schemas.microsoft.com/office/powerpoint/2010/main" val="409992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E5317-1586-294F-8E1F-F86710B47CCA}" type="datetimeFigureOut">
              <a:rPr lang="en-US" smtClean="0"/>
              <a:t>5/24/2017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233F9-0B82-F54E-B954-0DD86229F21E}" type="slidenum">
              <a:rPr lang="en-US" smtClean="0"/>
              <a:t>‹#›</a:t>
            </a:fld>
            <a:endParaRPr lang="en-US"/>
          </a:p>
        </p:txBody>
      </p:sp>
    </p:spTree>
    <p:extLst>
      <p:ext uri="{BB962C8B-B14F-4D97-AF65-F5344CB8AC3E}">
        <p14:creationId xmlns:p14="http://schemas.microsoft.com/office/powerpoint/2010/main" val="21178685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0" y="5056632"/>
            <a:ext cx="12192000" cy="1801368"/>
          </a:xfrm>
          <a:prstGeom prst="rect">
            <a:avLst/>
          </a:prstGeom>
        </p:spPr>
      </p:pic>
      <p:pic>
        <p:nvPicPr>
          <p:cNvPr id="6" name="Picture 5"/>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6310009" y="304800"/>
            <a:ext cx="10113297" cy="7386319"/>
          </a:xfrm>
          <a:prstGeom prst="rect">
            <a:avLst/>
          </a:prstGeom>
        </p:spPr>
      </p:pic>
      <p:sp>
        <p:nvSpPr>
          <p:cNvPr id="7" name="TextBox 6"/>
          <p:cNvSpPr txBox="1"/>
          <p:nvPr/>
        </p:nvSpPr>
        <p:spPr>
          <a:xfrm>
            <a:off x="1668479" y="4756987"/>
            <a:ext cx="9284866" cy="1200329"/>
          </a:xfrm>
          <a:prstGeom prst="rect">
            <a:avLst/>
          </a:prstGeom>
          <a:noFill/>
        </p:spPr>
        <p:txBody>
          <a:bodyPr wrap="square" rtlCol="0">
            <a:spAutoFit/>
          </a:bodyPr>
          <a:lstStyle/>
          <a:p>
            <a:r>
              <a:rPr lang="en-US" sz="3600" spc="300" dirty="0">
                <a:solidFill>
                  <a:srgbClr val="394B53"/>
                </a:solidFill>
                <a:latin typeface="Arial" panose="020B0604020202020204" pitchFamily="34" charset="0"/>
                <a:ea typeface="Tahoma" charset="0"/>
                <a:cs typeface="Arial" panose="020B0604020202020204" pitchFamily="34" charset="0"/>
              </a:rPr>
              <a:t>Alison Pask</a:t>
            </a:r>
          </a:p>
          <a:p>
            <a:r>
              <a:rPr lang="en-US" sz="3600" spc="300" dirty="0">
                <a:solidFill>
                  <a:srgbClr val="394B53"/>
                </a:solidFill>
                <a:latin typeface="Arial" panose="020B0604020202020204" pitchFamily="34" charset="0"/>
                <a:ea typeface="Tahoma" charset="0"/>
                <a:cs typeface="Arial" panose="020B0604020202020204" pitchFamily="34" charset="0"/>
              </a:rPr>
              <a:t>ANA Health Promotion Manager</a:t>
            </a:r>
          </a:p>
        </p:txBody>
      </p:sp>
      <p:sp>
        <p:nvSpPr>
          <p:cNvPr id="8" name="TextBox 7"/>
          <p:cNvSpPr txBox="1"/>
          <p:nvPr/>
        </p:nvSpPr>
        <p:spPr>
          <a:xfrm>
            <a:off x="1668478" y="4065999"/>
            <a:ext cx="6935537" cy="523220"/>
          </a:xfrm>
          <a:prstGeom prst="rect">
            <a:avLst/>
          </a:prstGeom>
          <a:noFill/>
        </p:spPr>
        <p:txBody>
          <a:bodyPr wrap="square" rtlCol="0">
            <a:spAutoFit/>
          </a:bodyPr>
          <a:lstStyle/>
          <a:p>
            <a:r>
              <a:rPr lang="en-US" sz="2800" spc="300" dirty="0">
                <a:solidFill>
                  <a:srgbClr val="A6CE39"/>
                </a:solidFill>
                <a:latin typeface="Tahoma" charset="0"/>
                <a:ea typeface="Tahoma" charset="0"/>
                <a:cs typeface="Tahoma" charset="0"/>
              </a:rPr>
              <a:t>May 2017</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9539" y="1192277"/>
            <a:ext cx="3782503" cy="1488439"/>
          </a:xfrm>
          <a:prstGeom prst="rect">
            <a:avLst/>
          </a:prstGeom>
        </p:spPr>
      </p:pic>
    </p:spTree>
    <p:extLst>
      <p:ext uri="{BB962C8B-B14F-4D97-AF65-F5344CB8AC3E}">
        <p14:creationId xmlns:p14="http://schemas.microsoft.com/office/powerpoint/2010/main" val="9879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539" y="1192277"/>
            <a:ext cx="3782503" cy="1488439"/>
          </a:xfrm>
          <a:prstGeom prst="rect">
            <a:avLst/>
          </a:prstGeom>
        </p:spPr>
      </p:pic>
      <p:pic>
        <p:nvPicPr>
          <p:cNvPr id="5" name="Picture 4"/>
          <p:cNvPicPr>
            <a:picLocks noChangeAspect="1"/>
          </p:cNvPicPr>
          <p:nvPr/>
        </p:nvPicPr>
        <p:blipFill>
          <a:blip r:embed="rId4">
            <a:alphaModFix amt="38000"/>
            <a:extLst>
              <a:ext uri="{28A0092B-C50C-407E-A947-70E740481C1C}">
                <a14:useLocalDpi xmlns:a14="http://schemas.microsoft.com/office/drawing/2010/main" val="0"/>
              </a:ext>
            </a:extLst>
          </a:blip>
          <a:stretch>
            <a:fillRect/>
          </a:stretch>
        </p:blipFill>
        <p:spPr>
          <a:xfrm>
            <a:off x="0" y="5056632"/>
            <a:ext cx="12192000" cy="1801368"/>
          </a:xfrm>
          <a:prstGeom prst="rect">
            <a:avLst/>
          </a:prstGeom>
        </p:spPr>
      </p:pic>
      <p:pic>
        <p:nvPicPr>
          <p:cNvPr id="6" name="Picture 5"/>
          <p:cNvPicPr>
            <a:picLocks noChangeAspect="1"/>
          </p:cNvPicPr>
          <p:nvPr/>
        </p:nvPicPr>
        <p:blipFill>
          <a:blip r:embed="rId5">
            <a:alphaModFix amt="23000"/>
            <a:extLst>
              <a:ext uri="{28A0092B-C50C-407E-A947-70E740481C1C}">
                <a14:useLocalDpi xmlns:a14="http://schemas.microsoft.com/office/drawing/2010/main" val="0"/>
              </a:ext>
            </a:extLst>
          </a:blip>
          <a:stretch>
            <a:fillRect/>
          </a:stretch>
        </p:blipFill>
        <p:spPr>
          <a:xfrm>
            <a:off x="7140388" y="524435"/>
            <a:ext cx="8483996" cy="6655695"/>
          </a:xfrm>
          <a:prstGeom prst="rect">
            <a:avLst/>
          </a:prstGeom>
        </p:spPr>
      </p:pic>
      <p:sp>
        <p:nvSpPr>
          <p:cNvPr id="2" name="TextBox 1"/>
          <p:cNvSpPr txBox="1"/>
          <p:nvPr/>
        </p:nvSpPr>
        <p:spPr>
          <a:xfrm>
            <a:off x="2380129" y="3509682"/>
            <a:ext cx="8498542" cy="2215991"/>
          </a:xfrm>
          <a:prstGeom prst="rect">
            <a:avLst/>
          </a:prstGeom>
          <a:noFill/>
        </p:spPr>
        <p:txBody>
          <a:bodyPr wrap="square" rtlCol="0">
            <a:spAutoFit/>
          </a:bodyPr>
          <a:lstStyle/>
          <a:p>
            <a:r>
              <a:rPr lang="en-NZ" sz="4000" dirty="0"/>
              <a:t>ANA Regional Forums</a:t>
            </a:r>
          </a:p>
          <a:p>
            <a:endParaRPr lang="en-NZ" sz="4000" dirty="0"/>
          </a:p>
          <a:p>
            <a:r>
              <a:rPr lang="en-NZ" sz="4000" dirty="0"/>
              <a:t>Expression of Interest </a:t>
            </a:r>
          </a:p>
          <a:p>
            <a:endParaRPr lang="en-NZ" dirty="0"/>
          </a:p>
        </p:txBody>
      </p:sp>
    </p:spTree>
    <p:extLst>
      <p:ext uri="{BB962C8B-B14F-4D97-AF65-F5344CB8AC3E}">
        <p14:creationId xmlns:p14="http://schemas.microsoft.com/office/powerpoint/2010/main" val="169185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a:t>Thank you for investing your valuable time by attending the 7</a:t>
            </a:r>
            <a:r>
              <a:rPr lang="en-NZ" baseline="30000" dirty="0"/>
              <a:t>th</a:t>
            </a:r>
            <a:r>
              <a:rPr lang="en-NZ" dirty="0"/>
              <a:t> ANA conference</a:t>
            </a:r>
          </a:p>
        </p:txBody>
      </p:sp>
      <p:sp>
        <p:nvSpPr>
          <p:cNvPr id="3" name="Content Placeholder 2"/>
          <p:cNvSpPr>
            <a:spLocks noGrp="1"/>
          </p:cNvSpPr>
          <p:nvPr>
            <p:ph idx="1"/>
          </p:nvPr>
        </p:nvSpPr>
        <p:spPr/>
        <p:txBody>
          <a:bodyPr/>
          <a:lstStyle/>
          <a:p>
            <a:pPr marL="0" indent="0">
              <a:buNone/>
            </a:pPr>
            <a:r>
              <a:rPr lang="en-NZ" dirty="0"/>
              <a:t>	</a:t>
            </a:r>
          </a:p>
        </p:txBody>
      </p:sp>
      <p:pic>
        <p:nvPicPr>
          <p:cNvPr id="4" name="Content Placeholder 3"/>
          <p:cNvPicPr>
            <a:picLocks noChangeAspect="1"/>
          </p:cNvPicPr>
          <p:nvPr/>
        </p:nvPicPr>
        <p:blipFill>
          <a:blip r:embed="rId3"/>
          <a:stretch>
            <a:fillRect/>
          </a:stretch>
        </p:blipFill>
        <p:spPr>
          <a:xfrm>
            <a:off x="1062316" y="2568529"/>
            <a:ext cx="8866303" cy="2865529"/>
          </a:xfrm>
          <a:prstGeom prst="rect">
            <a:avLst/>
          </a:prstGeom>
        </p:spPr>
      </p:pic>
    </p:spTree>
    <p:extLst>
      <p:ext uri="{BB962C8B-B14F-4D97-AF65-F5344CB8AC3E}">
        <p14:creationId xmlns:p14="http://schemas.microsoft.com/office/powerpoint/2010/main" val="7665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4" name="Content Placeholder 3"/>
          <p:cNvPicPr>
            <a:picLocks noGrp="1" noChangeAspect="1"/>
          </p:cNvPicPr>
          <p:nvPr>
            <p:ph idx="1"/>
          </p:nvPr>
        </p:nvPicPr>
        <p:blipFill>
          <a:blip r:embed="rId3"/>
          <a:stretch>
            <a:fillRect/>
          </a:stretch>
        </p:blipFill>
        <p:spPr>
          <a:xfrm>
            <a:off x="404037" y="1690688"/>
            <a:ext cx="11313042" cy="3656298"/>
          </a:xfrm>
        </p:spPr>
      </p:pic>
    </p:spTree>
    <p:extLst>
      <p:ext uri="{BB962C8B-B14F-4D97-AF65-F5344CB8AC3E}">
        <p14:creationId xmlns:p14="http://schemas.microsoft.com/office/powerpoint/2010/main" val="231552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a:latin typeface="Arial" panose="020B0604020202020204" pitchFamily="34" charset="0"/>
                <a:cs typeface="Arial" panose="020B0604020202020204" pitchFamily="34" charset="0"/>
              </a:rPr>
              <a:t>Take home messages</a:t>
            </a:r>
          </a:p>
        </p:txBody>
      </p:sp>
      <p:sp>
        <p:nvSpPr>
          <p:cNvPr id="3" name="Content Placeholder 2"/>
          <p:cNvSpPr>
            <a:spLocks noGrp="1"/>
          </p:cNvSpPr>
          <p:nvPr>
            <p:ph idx="1"/>
          </p:nvPr>
        </p:nvSpPr>
        <p:spPr/>
        <p:txBody>
          <a:bodyPr/>
          <a:lstStyle/>
          <a:p>
            <a:endParaRPr lang="en-NZ" dirty="0"/>
          </a:p>
        </p:txBody>
      </p:sp>
      <p:sp>
        <p:nvSpPr>
          <p:cNvPr id="4" name="Thought Bubble: Cloud 3"/>
          <p:cNvSpPr/>
          <p:nvPr/>
        </p:nvSpPr>
        <p:spPr>
          <a:xfrm>
            <a:off x="1304257" y="2228851"/>
            <a:ext cx="2581835" cy="1815352"/>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Thought Bubble: Cloud 4"/>
          <p:cNvSpPr/>
          <p:nvPr/>
        </p:nvSpPr>
        <p:spPr>
          <a:xfrm>
            <a:off x="4805082" y="2228849"/>
            <a:ext cx="2581835" cy="1815353"/>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hought Bubble: Cloud 5"/>
          <p:cNvSpPr/>
          <p:nvPr/>
        </p:nvSpPr>
        <p:spPr>
          <a:xfrm>
            <a:off x="7987383" y="2286000"/>
            <a:ext cx="2971130" cy="306532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1700213" y="2951860"/>
            <a:ext cx="2071687" cy="707886"/>
          </a:xfrm>
          <a:prstGeom prst="rect">
            <a:avLst/>
          </a:prstGeom>
          <a:noFill/>
        </p:spPr>
        <p:txBody>
          <a:bodyPr wrap="square" rtlCol="0">
            <a:spAutoFit/>
          </a:bodyPr>
          <a:lstStyle/>
          <a:p>
            <a:r>
              <a:rPr lang="en-NZ" sz="2000" dirty="0">
                <a:latin typeface="Arial" panose="020B0604020202020204" pitchFamily="34" charset="0"/>
                <a:cs typeface="Arial" panose="020B0604020202020204" pitchFamily="34" charset="0"/>
              </a:rPr>
              <a:t>Hayden </a:t>
            </a:r>
            <a:r>
              <a:rPr lang="en-NZ" sz="2000" dirty="0" err="1">
                <a:latin typeface="Arial" panose="020B0604020202020204" pitchFamily="34" charset="0"/>
                <a:cs typeface="Arial" panose="020B0604020202020204" pitchFamily="34" charset="0"/>
              </a:rPr>
              <a:t>McRobbie</a:t>
            </a:r>
            <a:endParaRPr lang="en-NZ" sz="2000" dirty="0">
              <a:latin typeface="Arial" panose="020B0604020202020204" pitchFamily="34" charset="0"/>
              <a:cs typeface="Arial" panose="020B0604020202020204" pitchFamily="34" charset="0"/>
            </a:endParaRPr>
          </a:p>
        </p:txBody>
      </p:sp>
      <p:sp>
        <p:nvSpPr>
          <p:cNvPr id="8" name="Thought Bubble: Cloud 7"/>
          <p:cNvSpPr/>
          <p:nvPr/>
        </p:nvSpPr>
        <p:spPr>
          <a:xfrm>
            <a:off x="2343053" y="4220117"/>
            <a:ext cx="2581835" cy="1685925"/>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TextBox 8"/>
          <p:cNvSpPr txBox="1"/>
          <p:nvPr/>
        </p:nvSpPr>
        <p:spPr>
          <a:xfrm>
            <a:off x="2714626" y="4643438"/>
            <a:ext cx="2210262" cy="707886"/>
          </a:xfrm>
          <a:prstGeom prst="rect">
            <a:avLst/>
          </a:prstGeom>
          <a:noFill/>
        </p:spPr>
        <p:txBody>
          <a:bodyPr wrap="square" rtlCol="0">
            <a:spAutoFit/>
          </a:bodyPr>
          <a:lstStyle/>
          <a:p>
            <a:r>
              <a:rPr lang="en-NZ" sz="2000" dirty="0">
                <a:latin typeface="Arial" panose="020B0604020202020204" pitchFamily="34" charset="0"/>
                <a:cs typeface="Arial" panose="020B0604020202020204" pitchFamily="34" charset="0"/>
              </a:rPr>
              <a:t>Professor Boyd Swinburn</a:t>
            </a:r>
          </a:p>
        </p:txBody>
      </p:sp>
      <p:sp>
        <p:nvSpPr>
          <p:cNvPr id="10" name="TextBox 9"/>
          <p:cNvSpPr txBox="1"/>
          <p:nvPr/>
        </p:nvSpPr>
        <p:spPr>
          <a:xfrm>
            <a:off x="5214938" y="2951860"/>
            <a:ext cx="1885950" cy="707886"/>
          </a:xfrm>
          <a:prstGeom prst="rect">
            <a:avLst/>
          </a:prstGeom>
          <a:noFill/>
        </p:spPr>
        <p:txBody>
          <a:bodyPr wrap="square" rtlCol="0">
            <a:spAutoFit/>
          </a:bodyPr>
          <a:lstStyle/>
          <a:p>
            <a:r>
              <a:rPr lang="en-NZ" sz="2000" dirty="0">
                <a:latin typeface="Arial" panose="020B0604020202020204" pitchFamily="34" charset="0"/>
                <a:cs typeface="Arial" panose="020B0604020202020204" pitchFamily="34" charset="0"/>
              </a:rPr>
              <a:t>Professor Jim Mann </a:t>
            </a:r>
          </a:p>
        </p:txBody>
      </p:sp>
      <p:sp>
        <p:nvSpPr>
          <p:cNvPr id="11" name="TextBox 10"/>
          <p:cNvSpPr txBox="1"/>
          <p:nvPr/>
        </p:nvSpPr>
        <p:spPr>
          <a:xfrm>
            <a:off x="8615363" y="2951860"/>
            <a:ext cx="1658190" cy="1323439"/>
          </a:xfrm>
          <a:prstGeom prst="rect">
            <a:avLst/>
          </a:prstGeom>
          <a:noFill/>
        </p:spPr>
        <p:txBody>
          <a:bodyPr wrap="square" rtlCol="0">
            <a:spAutoFit/>
          </a:bodyPr>
          <a:lstStyle/>
          <a:p>
            <a:pPr algn="ctr"/>
            <a:r>
              <a:rPr lang="en-NZ" sz="2000" dirty="0">
                <a:latin typeface="Arial" panose="020B0604020202020204" pitchFamily="34" charset="0"/>
                <a:cs typeface="Arial" panose="020B0604020202020204" pitchFamily="34" charset="0"/>
              </a:rPr>
              <a:t>Claire Pascoe </a:t>
            </a:r>
          </a:p>
          <a:p>
            <a:pPr algn="ctr"/>
            <a:r>
              <a:rPr lang="en-NZ" sz="2000" dirty="0">
                <a:latin typeface="Arial" panose="020B0604020202020204" pitchFamily="34" charset="0"/>
                <a:cs typeface="Arial" panose="020B0604020202020204" pitchFamily="34" charset="0"/>
              </a:rPr>
              <a:t>and </a:t>
            </a:r>
          </a:p>
          <a:p>
            <a:pPr algn="ctr"/>
            <a:r>
              <a:rPr lang="en-NZ" sz="2000" dirty="0">
                <a:latin typeface="Arial" panose="020B0604020202020204" pitchFamily="34" charset="0"/>
                <a:cs typeface="Arial" panose="020B0604020202020204" pitchFamily="34" charset="0"/>
              </a:rPr>
              <a:t>Sarah Ulmer </a:t>
            </a:r>
          </a:p>
        </p:txBody>
      </p:sp>
    </p:spTree>
    <p:extLst>
      <p:ext uri="{BB962C8B-B14F-4D97-AF65-F5344CB8AC3E}">
        <p14:creationId xmlns:p14="http://schemas.microsoft.com/office/powerpoint/2010/main" val="192476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9712" y="758310"/>
            <a:ext cx="10937487" cy="513348"/>
          </a:xfrm>
        </p:spPr>
        <p:txBody>
          <a:bodyPr>
            <a:normAutofit fontScale="90000"/>
          </a:bodyPr>
          <a:lstStyle/>
          <a:p>
            <a:r>
              <a:rPr lang="en-NZ" sz="3200" dirty="0">
                <a:solidFill>
                  <a:srgbClr val="394B53"/>
                </a:solidFill>
                <a:latin typeface="Arial" panose="020B0604020202020204" pitchFamily="34" charset="0"/>
                <a:cs typeface="Arial" panose="020B0604020202020204" pitchFamily="34" charset="0"/>
              </a:rPr>
              <a:t>Activity and Nutrition </a:t>
            </a:r>
            <a:r>
              <a:rPr lang="en-NZ" sz="3200" dirty="0" err="1">
                <a:solidFill>
                  <a:srgbClr val="394B53"/>
                </a:solidFill>
                <a:latin typeface="Arial" panose="020B0604020202020204" pitchFamily="34" charset="0"/>
                <a:cs typeface="Arial" panose="020B0604020202020204" pitchFamily="34" charset="0"/>
              </a:rPr>
              <a:t>Aotearoa</a:t>
            </a:r>
            <a:r>
              <a:rPr lang="en-NZ" sz="3200" dirty="0">
                <a:solidFill>
                  <a:srgbClr val="394B53"/>
                </a:solidFill>
                <a:latin typeface="Arial" panose="020B0604020202020204" pitchFamily="34" charset="0"/>
                <a:cs typeface="Arial" panose="020B0604020202020204" pitchFamily="34" charset="0"/>
              </a:rPr>
              <a:t>: ANA</a:t>
            </a:r>
            <a:endParaRPr lang="en-US" sz="3000" b="1" dirty="0">
              <a:solidFill>
                <a:srgbClr val="394B53"/>
              </a:solidFill>
              <a:latin typeface="Arial" panose="020B0604020202020204" pitchFamily="34" charset="0"/>
              <a:ea typeface="Tahoma" charset="0"/>
              <a:cs typeface="Arial" panose="020B0604020202020204" pitchFamily="34" charset="0"/>
            </a:endParaRPr>
          </a:p>
        </p:txBody>
      </p:sp>
      <p:pic>
        <p:nvPicPr>
          <p:cNvPr id="15" name="Picture 14"/>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0" y="5371084"/>
            <a:ext cx="12192000" cy="1801368"/>
          </a:xfrm>
          <a:prstGeom prst="rect">
            <a:avLst/>
          </a:prstGeom>
        </p:spPr>
      </p:pic>
      <p:sp>
        <p:nvSpPr>
          <p:cNvPr id="10" name="Title 1"/>
          <p:cNvSpPr txBox="1">
            <a:spLocks/>
          </p:cNvSpPr>
          <p:nvPr/>
        </p:nvSpPr>
        <p:spPr>
          <a:xfrm>
            <a:off x="949712" y="1673157"/>
            <a:ext cx="10613833" cy="466973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endParaRPr lang="en-US" sz="2000" dirty="0">
              <a:latin typeface="+mn-lt"/>
              <a:ea typeface="Tahoma" charset="0"/>
              <a:cs typeface="Tahoma" charset="0"/>
            </a:endParaRPr>
          </a:p>
        </p:txBody>
      </p:sp>
      <p:cxnSp>
        <p:nvCxnSpPr>
          <p:cNvPr id="5" name="Straight Connector 4"/>
          <p:cNvCxnSpPr/>
          <p:nvPr/>
        </p:nvCxnSpPr>
        <p:spPr>
          <a:xfrm>
            <a:off x="1066800" y="1362456"/>
            <a:ext cx="11125200" cy="0"/>
          </a:xfrm>
          <a:prstGeom prst="line">
            <a:avLst/>
          </a:prstGeom>
          <a:ln w="28575">
            <a:solidFill>
              <a:srgbClr val="A6CE39"/>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117" y="2136339"/>
            <a:ext cx="10958427" cy="2954655"/>
          </a:xfrm>
          <a:prstGeom prst="rect">
            <a:avLst/>
          </a:prstGeom>
        </p:spPr>
        <p:txBody>
          <a:bodyPr wrap="square">
            <a:spAutoFit/>
          </a:bodyPr>
          <a:lstStyle/>
          <a:p>
            <a:r>
              <a:rPr lang="en-NZ" sz="2800" dirty="0">
                <a:solidFill>
                  <a:srgbClr val="394B53"/>
                </a:solidFill>
                <a:latin typeface="Arial" panose="020B0604020202020204" pitchFamily="34" charset="0"/>
                <a:cs typeface="Arial" panose="020B0604020202020204" pitchFamily="34" charset="0"/>
              </a:rPr>
              <a:t>Credible source for research, resources, professional development and news on improving nutrition and increasing physical activity in </a:t>
            </a:r>
            <a:r>
              <a:rPr lang="en-NZ" sz="2800" dirty="0" err="1">
                <a:solidFill>
                  <a:srgbClr val="394B53"/>
                </a:solidFill>
                <a:latin typeface="Arial" panose="020B0604020202020204" pitchFamily="34" charset="0"/>
                <a:cs typeface="Arial" panose="020B0604020202020204" pitchFamily="34" charset="0"/>
              </a:rPr>
              <a:t>Aotearoa</a:t>
            </a:r>
            <a:r>
              <a:rPr lang="en-NZ" sz="2800" dirty="0">
                <a:solidFill>
                  <a:srgbClr val="394B53"/>
                </a:solidFill>
                <a:latin typeface="Arial" panose="020B0604020202020204" pitchFamily="34" charset="0"/>
                <a:cs typeface="Arial" panose="020B0604020202020204" pitchFamily="34" charset="0"/>
              </a:rPr>
              <a:t>. </a:t>
            </a:r>
          </a:p>
          <a:p>
            <a:endParaRPr lang="en-NZ" sz="2800" dirty="0">
              <a:solidFill>
                <a:srgbClr val="394B53"/>
              </a:solidFill>
              <a:latin typeface="Arial" panose="020B0604020202020204" pitchFamily="34" charset="0"/>
              <a:cs typeface="Arial" panose="020B0604020202020204" pitchFamily="34" charset="0"/>
            </a:endParaRPr>
          </a:p>
          <a:p>
            <a:r>
              <a:rPr lang="en-NZ" sz="2800" dirty="0">
                <a:solidFill>
                  <a:srgbClr val="394B53"/>
                </a:solidFill>
                <a:latin typeface="Arial" panose="020B0604020202020204" pitchFamily="34" charset="0"/>
                <a:cs typeface="Arial" panose="020B0604020202020204" pitchFamily="34" charset="0"/>
              </a:rPr>
              <a:t>Our purpose is to connect people and organisations engaged in the cause of improving the nation's nutrition and physical activity.</a:t>
            </a:r>
          </a:p>
          <a:p>
            <a:r>
              <a:rPr lang="en-NZ" dirty="0">
                <a:solidFill>
                  <a:srgbClr val="394B53"/>
                </a:solidFill>
                <a:latin typeface="PT Sans"/>
              </a:rPr>
              <a:t>   </a:t>
            </a:r>
            <a:endParaRPr lang="en-NZ"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139" y="5328905"/>
            <a:ext cx="3782503" cy="1488439"/>
          </a:xfrm>
          <a:prstGeom prst="rect">
            <a:avLst/>
          </a:prstGeom>
        </p:spPr>
      </p:pic>
    </p:spTree>
    <p:extLst>
      <p:ext uri="{BB962C8B-B14F-4D97-AF65-F5344CB8AC3E}">
        <p14:creationId xmlns:p14="http://schemas.microsoft.com/office/powerpoint/2010/main" val="5727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0263"/>
          </a:xfrm>
        </p:spPr>
        <p:txBody>
          <a:bodyPr/>
          <a:lstStyle/>
          <a:p>
            <a:pPr algn="ctr"/>
            <a:r>
              <a:rPr lang="en-NZ" dirty="0"/>
              <a:t>A snapshot of the workforce</a:t>
            </a:r>
          </a:p>
        </p:txBody>
      </p:sp>
      <p:graphicFrame>
        <p:nvGraphicFramePr>
          <p:cNvPr id="4" name="Content Placeholder 3">
            <a:extLst>
              <a:ext uri="{FF2B5EF4-FFF2-40B4-BE49-F238E27FC236}">
                <a16:creationId xmlns:a16="http://schemas.microsoft.com/office/drawing/2014/main" id="{BC67A43E-A7CA-4102-91AF-B4D785759293}"/>
              </a:ext>
            </a:extLst>
          </p:cNvPr>
          <p:cNvGraphicFramePr>
            <a:graphicFrameLocks noGrp="1"/>
          </p:cNvGraphicFramePr>
          <p:nvPr>
            <p:ph idx="1"/>
            <p:extLst>
              <p:ext uri="{D42A27DB-BD31-4B8C-83A1-F6EECF244321}">
                <p14:modId xmlns:p14="http://schemas.microsoft.com/office/powerpoint/2010/main" val="3476875547"/>
              </p:ext>
            </p:extLst>
          </p:nvPr>
        </p:nvGraphicFramePr>
        <p:xfrm>
          <a:off x="-739589" y="1304364"/>
          <a:ext cx="12492317" cy="5325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63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3464" y="532892"/>
            <a:ext cx="11770468" cy="738766"/>
          </a:xfrm>
        </p:spPr>
        <p:txBody>
          <a:bodyPr>
            <a:normAutofit/>
          </a:bodyPr>
          <a:lstStyle/>
          <a:p>
            <a:pPr lvl="0"/>
            <a:endParaRPr lang="en-NZ" sz="3200" dirty="0"/>
          </a:p>
        </p:txBody>
      </p:sp>
      <p:pic>
        <p:nvPicPr>
          <p:cNvPr id="15" name="Picture 14"/>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0" y="5371084"/>
            <a:ext cx="12192000" cy="1801368"/>
          </a:xfrm>
          <a:prstGeom prst="rect">
            <a:avLst/>
          </a:prstGeom>
        </p:spPr>
      </p:pic>
      <p:sp>
        <p:nvSpPr>
          <p:cNvPr id="10" name="Title 1"/>
          <p:cNvSpPr txBox="1">
            <a:spLocks/>
          </p:cNvSpPr>
          <p:nvPr/>
        </p:nvSpPr>
        <p:spPr>
          <a:xfrm>
            <a:off x="949712" y="1669602"/>
            <a:ext cx="10613833" cy="466973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20000"/>
              </a:lnSpc>
              <a:spcBef>
                <a:spcPts val="600"/>
              </a:spcBef>
              <a:buClr>
                <a:srgbClr val="4B95C1"/>
              </a:buClr>
              <a:buBlip>
                <a:blip r:embed="rId4"/>
              </a:buBlip>
            </a:pPr>
            <a:r>
              <a:rPr lang="en-NZ" sz="2000" dirty="0">
                <a:latin typeface="Tahoma" charset="0"/>
                <a:ea typeface="Tahoma" charset="0"/>
                <a:cs typeface="Tahoma" charset="0"/>
              </a:rPr>
              <a:t>	</a:t>
            </a:r>
          </a:p>
          <a:p>
            <a:pPr marL="342900" lvl="0" indent="-342900" algn="l">
              <a:lnSpc>
                <a:spcPct val="120000"/>
              </a:lnSpc>
              <a:spcBef>
                <a:spcPts val="600"/>
              </a:spcBef>
              <a:buClr>
                <a:srgbClr val="4B95C1"/>
              </a:buClr>
              <a:buBlip>
                <a:blip r:embed="rId4"/>
              </a:buBlip>
            </a:pPr>
            <a:endParaRPr lang="en-US" sz="2000" dirty="0">
              <a:solidFill>
                <a:prstClr val="black"/>
              </a:solidFill>
              <a:latin typeface="Calibri" panose="020F0502020204030204"/>
              <a:ea typeface="Tahoma" charset="0"/>
              <a:cs typeface="Tahoma" charset="0"/>
            </a:endParaRPr>
          </a:p>
        </p:txBody>
      </p:sp>
      <p:cxnSp>
        <p:nvCxnSpPr>
          <p:cNvPr id="5" name="Straight Connector 4"/>
          <p:cNvCxnSpPr/>
          <p:nvPr/>
        </p:nvCxnSpPr>
        <p:spPr>
          <a:xfrm>
            <a:off x="1066800" y="1362456"/>
            <a:ext cx="11125200" cy="0"/>
          </a:xfrm>
          <a:prstGeom prst="line">
            <a:avLst/>
          </a:prstGeom>
          <a:ln w="28575">
            <a:solidFill>
              <a:srgbClr val="A6CE3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stretch>
            <a:fillRect/>
          </a:stretch>
        </p:blipFill>
        <p:spPr>
          <a:xfrm>
            <a:off x="695474" y="851054"/>
            <a:ext cx="5933926" cy="5342134"/>
          </a:xfrm>
          <a:prstGeom prst="rect">
            <a:avLst/>
          </a:prstGeom>
        </p:spPr>
      </p:pic>
      <p:sp>
        <p:nvSpPr>
          <p:cNvPr id="13" name="7-Point Star 1"/>
          <p:cNvSpPr/>
          <p:nvPr/>
        </p:nvSpPr>
        <p:spPr>
          <a:xfrm>
            <a:off x="6986782" y="2016369"/>
            <a:ext cx="4576763" cy="3703394"/>
          </a:xfrm>
          <a:prstGeom prst="star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NZ" sz="6600" dirty="0">
                <a:solidFill>
                  <a:schemeClr val="tx1"/>
                </a:solidFill>
              </a:rPr>
              <a:t>	88 %</a:t>
            </a:r>
          </a:p>
        </p:txBody>
      </p:sp>
    </p:spTree>
    <p:extLst>
      <p:ext uri="{BB962C8B-B14F-4D97-AF65-F5344CB8AC3E}">
        <p14:creationId xmlns:p14="http://schemas.microsoft.com/office/powerpoint/2010/main" val="159511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8" decel="5000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17528" y="1582358"/>
            <a:ext cx="5135298" cy="4860192"/>
          </a:xfrm>
          <a:prstGeom prst="rect">
            <a:avLst/>
          </a:prstGeom>
        </p:spPr>
      </p:pic>
      <p:sp>
        <p:nvSpPr>
          <p:cNvPr id="8" name="7-Point Star 1"/>
          <p:cNvSpPr/>
          <p:nvPr/>
        </p:nvSpPr>
        <p:spPr>
          <a:xfrm>
            <a:off x="5849471" y="1573494"/>
            <a:ext cx="5826022" cy="4869056"/>
          </a:xfrm>
          <a:prstGeom prst="star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NZ" sz="6600" dirty="0">
                <a:solidFill>
                  <a:schemeClr val="tx1"/>
                </a:solidFill>
              </a:rPr>
              <a:t>	</a:t>
            </a:r>
          </a:p>
        </p:txBody>
      </p:sp>
      <p:sp>
        <p:nvSpPr>
          <p:cNvPr id="2" name="Title 1"/>
          <p:cNvSpPr>
            <a:spLocks noGrp="1"/>
          </p:cNvSpPr>
          <p:nvPr>
            <p:ph type="ctrTitle"/>
          </p:nvPr>
        </p:nvSpPr>
        <p:spPr>
          <a:xfrm>
            <a:off x="233464" y="532892"/>
            <a:ext cx="11770468" cy="738766"/>
          </a:xfrm>
        </p:spPr>
        <p:txBody>
          <a:bodyPr>
            <a:normAutofit/>
          </a:bodyPr>
          <a:lstStyle/>
          <a:p>
            <a:pPr lvl="0"/>
            <a:r>
              <a:rPr lang="en-NZ" sz="3600" dirty="0">
                <a:latin typeface="Arial" panose="020B0604020202020204" pitchFamily="34" charset="0"/>
                <a:cs typeface="Arial" panose="020B0604020202020204" pitchFamily="34" charset="0"/>
              </a:rPr>
              <a:t>Regular communication</a:t>
            </a:r>
          </a:p>
        </p:txBody>
      </p:sp>
      <p:sp>
        <p:nvSpPr>
          <p:cNvPr id="10" name="Title 1"/>
          <p:cNvSpPr txBox="1">
            <a:spLocks/>
          </p:cNvSpPr>
          <p:nvPr/>
        </p:nvSpPr>
        <p:spPr>
          <a:xfrm>
            <a:off x="949712" y="1673157"/>
            <a:ext cx="10613833" cy="466973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spcBef>
                <a:spcPts val="600"/>
              </a:spcBef>
              <a:buClr>
                <a:srgbClr val="4B95C1"/>
              </a:buClr>
            </a:pPr>
            <a:r>
              <a:rPr lang="en-NZ" sz="2000" dirty="0">
                <a:latin typeface="Tahoma" charset="0"/>
                <a:ea typeface="Tahoma" charset="0"/>
                <a:cs typeface="Tahoma" charset="0"/>
              </a:rPr>
              <a:t>	</a:t>
            </a:r>
          </a:p>
          <a:p>
            <a:pPr marL="342900" lvl="0" indent="-342900" algn="l">
              <a:lnSpc>
                <a:spcPct val="120000"/>
              </a:lnSpc>
              <a:spcBef>
                <a:spcPts val="600"/>
              </a:spcBef>
              <a:buClr>
                <a:srgbClr val="4B95C1"/>
              </a:buClr>
              <a:buBlip>
                <a:blip r:embed="rId4"/>
              </a:buBlip>
            </a:pPr>
            <a:endParaRPr lang="en-US" sz="2000" dirty="0">
              <a:solidFill>
                <a:prstClr val="black"/>
              </a:solidFill>
              <a:latin typeface="Calibri" panose="020F0502020204030204"/>
              <a:ea typeface="Tahoma" charset="0"/>
              <a:cs typeface="Tahoma" charset="0"/>
            </a:endParaRPr>
          </a:p>
        </p:txBody>
      </p:sp>
      <p:cxnSp>
        <p:nvCxnSpPr>
          <p:cNvPr id="5" name="Straight Connector 4"/>
          <p:cNvCxnSpPr/>
          <p:nvPr/>
        </p:nvCxnSpPr>
        <p:spPr>
          <a:xfrm>
            <a:off x="1066800" y="1362456"/>
            <a:ext cx="11125200" cy="0"/>
          </a:xfrm>
          <a:prstGeom prst="line">
            <a:avLst/>
          </a:prstGeom>
          <a:ln w="28575">
            <a:solidFill>
              <a:srgbClr val="A6CE3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843840" y="2971800"/>
            <a:ext cx="3200400" cy="3293209"/>
          </a:xfrm>
          <a:prstGeom prst="rect">
            <a:avLst/>
          </a:prstGeom>
          <a:noFill/>
        </p:spPr>
        <p:txBody>
          <a:bodyPr wrap="square" rtlCol="0">
            <a:spAutoFit/>
          </a:bodyPr>
          <a:lstStyle/>
          <a:p>
            <a:pPr algn="ctr"/>
            <a:r>
              <a:rPr lang="en-NZ" sz="4800" dirty="0"/>
              <a:t>91%</a:t>
            </a:r>
          </a:p>
          <a:p>
            <a:pPr algn="ctr"/>
            <a:endParaRPr lang="en-NZ" sz="4800" dirty="0"/>
          </a:p>
          <a:p>
            <a:pPr algn="ctr"/>
            <a:r>
              <a:rPr lang="en-NZ" sz="4800" dirty="0"/>
              <a:t>88%</a:t>
            </a:r>
          </a:p>
          <a:p>
            <a:pPr algn="ctr"/>
            <a:endParaRPr lang="en-NZ" sz="3200" dirty="0"/>
          </a:p>
          <a:p>
            <a:pPr algn="ctr"/>
            <a:endParaRPr lang="en-NZ" sz="3200" dirty="0"/>
          </a:p>
        </p:txBody>
      </p:sp>
      <p:pic>
        <p:nvPicPr>
          <p:cNvPr id="7" name="Picture 6"/>
          <p:cNvPicPr>
            <a:picLocks noChangeAspect="1"/>
          </p:cNvPicPr>
          <p:nvPr/>
        </p:nvPicPr>
        <p:blipFill>
          <a:blip r:embed="rId5"/>
          <a:stretch>
            <a:fillRect/>
          </a:stretch>
        </p:blipFill>
        <p:spPr>
          <a:xfrm flipH="1">
            <a:off x="4276166" y="3419474"/>
            <a:ext cx="1796022" cy="718409"/>
          </a:xfrm>
          <a:prstGeom prst="rect">
            <a:avLst/>
          </a:prstGeom>
        </p:spPr>
      </p:pic>
    </p:spTree>
    <p:extLst>
      <p:ext uri="{BB962C8B-B14F-4D97-AF65-F5344CB8AC3E}">
        <p14:creationId xmlns:p14="http://schemas.microsoft.com/office/powerpoint/2010/main" val="30998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8" decel="5000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788115" y="3447914"/>
            <a:ext cx="4424239" cy="1487379"/>
          </a:xfrm>
        </p:spPr>
        <p:txBody>
          <a:bodyPr/>
          <a:lstStyle/>
          <a:p>
            <a:endParaRPr lang="en-NZ" dirty="0"/>
          </a:p>
        </p:txBody>
      </p:sp>
      <p:pic>
        <p:nvPicPr>
          <p:cNvPr id="3074" name="Picture 2" descr="a97ad786-03f9-4883-ae29-7ec8782b96aa@apcprd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894" y="247511"/>
            <a:ext cx="8813985" cy="661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99647" y="860612"/>
            <a:ext cx="3173506" cy="923330"/>
          </a:xfrm>
          <a:prstGeom prst="rect">
            <a:avLst/>
          </a:prstGeom>
          <a:noFill/>
        </p:spPr>
        <p:txBody>
          <a:bodyPr wrap="square" rtlCol="0">
            <a:spAutoFit/>
          </a:bodyPr>
          <a:lstStyle/>
          <a:p>
            <a:r>
              <a:rPr lang="en-NZ" sz="5400" dirty="0">
                <a:solidFill>
                  <a:schemeClr val="bg1"/>
                </a:solidFill>
              </a:rPr>
              <a:t>Big Paper</a:t>
            </a:r>
          </a:p>
        </p:txBody>
      </p:sp>
    </p:spTree>
    <p:extLst>
      <p:ext uri="{BB962C8B-B14F-4D97-AF65-F5344CB8AC3E}">
        <p14:creationId xmlns:p14="http://schemas.microsoft.com/office/powerpoint/2010/main" val="270776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3600" b="1" dirty="0">
                <a:latin typeface="Arial" panose="020B0604020202020204" pitchFamily="34" charset="0"/>
                <a:cs typeface="Arial" panose="020B0604020202020204" pitchFamily="34" charset="0"/>
              </a:rPr>
              <a:t>Knowledge Translation</a:t>
            </a:r>
          </a:p>
        </p:txBody>
      </p:sp>
      <p:pic>
        <p:nvPicPr>
          <p:cNvPr id="4" name="Content Placeholder 3"/>
          <p:cNvPicPr>
            <a:picLocks noGrp="1" noChangeAspect="1"/>
          </p:cNvPicPr>
          <p:nvPr>
            <p:ph idx="1"/>
          </p:nvPr>
        </p:nvPicPr>
        <p:blipFill>
          <a:blip r:embed="rId3"/>
          <a:stretch>
            <a:fillRect/>
          </a:stretch>
        </p:blipFill>
        <p:spPr>
          <a:xfrm>
            <a:off x="2593835" y="1737360"/>
            <a:ext cx="6318530" cy="4439603"/>
          </a:xfrm>
          <a:prstGeom prst="rect">
            <a:avLst/>
          </a:prstGeom>
        </p:spPr>
      </p:pic>
    </p:spTree>
    <p:extLst>
      <p:ext uri="{BB962C8B-B14F-4D97-AF65-F5344CB8AC3E}">
        <p14:creationId xmlns:p14="http://schemas.microsoft.com/office/powerpoint/2010/main" val="30693322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9DDFE5398BBF4881E995A149BE029D" ma:contentTypeVersion="5" ma:contentTypeDescription="Create a new document." ma:contentTypeScope="" ma:versionID="b6fb80f08991d99135e9e022640e24fb">
  <xsd:schema xmlns:xsd="http://www.w3.org/2001/XMLSchema" xmlns:xs="http://www.w3.org/2001/XMLSchema" xmlns:p="http://schemas.microsoft.com/office/2006/metadata/properties" xmlns:ns2="f52967bf-d888-4429-af05-8120f175509f" targetNamespace="http://schemas.microsoft.com/office/2006/metadata/properties" ma:root="true" ma:fieldsID="cc1d61e2d7709d75b525a58e62f91716" ns2:_="">
    <xsd:import namespace="f52967bf-d888-4429-af05-8120f175509f"/>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967bf-d888-4429-af05-8120f175509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1350F-085F-4C3F-9D40-4594EC7248DF}">
  <ds:schemaRefs>
    <ds:schemaRef ds:uri="http://purl.org/dc/dcmitype/"/>
    <ds:schemaRef ds:uri="http://schemas.microsoft.com/office/2006/documentManagement/types"/>
    <ds:schemaRef ds:uri="http://purl.org/dc/elements/1.1/"/>
    <ds:schemaRef ds:uri="http://schemas.microsoft.com/office/2006/metadata/properties"/>
    <ds:schemaRef ds:uri="f52967bf-d888-4429-af05-8120f175509f"/>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8E9867C-273C-48D4-9FE3-C67229D232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967bf-d888-4429-af05-8120f1755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6B2550-C9BF-4710-8CCC-05CAFF14EB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13890</TotalTime>
  <Words>1028</Words>
  <Application>Microsoft Office PowerPoint</Application>
  <PresentationFormat>Widescreen</PresentationFormat>
  <Paragraphs>110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PT Sans</vt:lpstr>
      <vt:lpstr>Tahoma</vt:lpstr>
      <vt:lpstr>Times New Roman</vt:lpstr>
      <vt:lpstr>Office Theme</vt:lpstr>
      <vt:lpstr>PowerPoint Presentation</vt:lpstr>
      <vt:lpstr>PowerPoint Presentation</vt:lpstr>
      <vt:lpstr>Take home messages</vt:lpstr>
      <vt:lpstr>Activity and Nutrition Aotearoa: ANA</vt:lpstr>
      <vt:lpstr>A snapshot of the workforce</vt:lpstr>
      <vt:lpstr>PowerPoint Presentation</vt:lpstr>
      <vt:lpstr>Regular communication</vt:lpstr>
      <vt:lpstr>PowerPoint Presentation</vt:lpstr>
      <vt:lpstr>Knowledge Translation</vt:lpstr>
      <vt:lpstr>PowerPoint Presentation</vt:lpstr>
      <vt:lpstr>Thank you for investing your valuable time by attending the 7th ANA conference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dc:creator>
  <cp:lastModifiedBy>Alison Pask</cp:lastModifiedBy>
  <cp:revision>105</cp:revision>
  <cp:lastPrinted>2017-05-24T03:29:45Z</cp:lastPrinted>
  <dcterms:created xsi:type="dcterms:W3CDTF">2016-09-05T23:20:15Z</dcterms:created>
  <dcterms:modified xsi:type="dcterms:W3CDTF">2017-05-24T03:45:56Z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0x010100219DDFE5398BBF4881E995A149BE029D</vt:lpwstr>
  </property>
</Properties>
</file>